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3" r:id="rId5"/>
    <p:sldId id="267" r:id="rId6"/>
    <p:sldId id="268" r:id="rId7"/>
    <p:sldId id="270" r:id="rId8"/>
    <p:sldId id="269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CAE"/>
    <a:srgbClr val="0C377B"/>
    <a:srgbClr val="979DA0"/>
    <a:srgbClr val="CFD0D2"/>
    <a:srgbClr val="249BDB"/>
    <a:srgbClr val="A1A1A1"/>
    <a:srgbClr val="525051"/>
    <a:srgbClr val="5C5D60"/>
    <a:srgbClr val="E07D23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59" autoAdjust="0"/>
  </p:normalViewPr>
  <p:slideViewPr>
    <p:cSldViewPr snapToGrid="0" snapToObjects="1">
      <p:cViewPr>
        <p:scale>
          <a:sx n="71" d="100"/>
          <a:sy n="71" d="100"/>
        </p:scale>
        <p:origin x="-135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58046-EA93-4E78-8D30-56468D8456B5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CACA1-3FB5-41ED-AAB8-D377F1684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9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ACA1-3FB5-41ED-AAB8-D377F16846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ACA1-3FB5-41ED-AAB8-D377F16846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ACA1-3FB5-41ED-AAB8-D377F16846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ACA1-3FB5-41ED-AAB8-D377F16846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ACA1-3FB5-41ED-AAB8-D377F16846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ACA1-3FB5-41ED-AAB8-D377F16846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ACA1-3FB5-41ED-AAB8-D377F16846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765800" y="-3"/>
            <a:ext cx="3378200" cy="685800"/>
          </a:xfrm>
          <a:prstGeom prst="rect">
            <a:avLst/>
          </a:prstGeom>
          <a:solidFill>
            <a:srgbClr val="0C377B">
              <a:alpha val="95000"/>
            </a:srgb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3"/>
            <a:ext cx="5765800" cy="685800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l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076" y="166273"/>
            <a:ext cx="1536033" cy="359306"/>
          </a:xfrm>
          <a:prstGeom prst="rect">
            <a:avLst/>
          </a:prstGeom>
        </p:spPr>
      </p:pic>
      <p:sp>
        <p:nvSpPr>
          <p:cNvPr id="19" name="Title 8"/>
          <p:cNvSpPr>
            <a:spLocks noGrp="1"/>
          </p:cNvSpPr>
          <p:nvPr>
            <p:ph type="title" hasCustomPrompt="1"/>
          </p:nvPr>
        </p:nvSpPr>
        <p:spPr>
          <a:xfrm>
            <a:off x="380259" y="161072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baseline="0">
                <a:solidFill>
                  <a:srgbClr val="A1A1A1"/>
                </a:solidFill>
                <a:latin typeface="Segoe Ligh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0259" y="2900028"/>
            <a:ext cx="7138988" cy="3087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A1A1A1"/>
                </a:solidFill>
                <a:latin typeface="Segoe"/>
              </a:defRPr>
            </a:lvl1pPr>
            <a:lvl2pPr marL="457200" indent="0">
              <a:buFontTx/>
              <a:buNone/>
              <a:defRPr sz="1800" b="0" i="0" baseline="0">
                <a:solidFill>
                  <a:srgbClr val="A1A1A1"/>
                </a:solidFill>
                <a:latin typeface="Segoe"/>
              </a:defRPr>
            </a:lvl2pPr>
            <a:lvl3pPr marL="914400" indent="0">
              <a:buFontTx/>
              <a:buNone/>
              <a:defRPr sz="1800" b="0" i="0" baseline="0">
                <a:solidFill>
                  <a:srgbClr val="A1A1A1"/>
                </a:solidFill>
                <a:latin typeface="Segoe"/>
              </a:defRPr>
            </a:lvl3pPr>
            <a:lvl4pPr marL="1371600" indent="0">
              <a:buFontTx/>
              <a:buNone/>
              <a:defRPr sz="1800" b="0" i="0" baseline="0">
                <a:solidFill>
                  <a:srgbClr val="A1A1A1"/>
                </a:solidFill>
                <a:latin typeface="Segoe"/>
              </a:defRPr>
            </a:lvl4pPr>
            <a:lvl5pPr marL="1828800" indent="0">
              <a:buFontTx/>
              <a:buNone/>
              <a:defRPr sz="1800" b="0" i="0" baseline="0">
                <a:solidFill>
                  <a:srgbClr val="A1A1A1"/>
                </a:solidFill>
                <a:latin typeface="Sego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icon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14" y="52696"/>
            <a:ext cx="570760" cy="570760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45" y="76201"/>
            <a:ext cx="1900237" cy="5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71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bg>
      <p:bgPr>
        <a:solidFill>
          <a:srgbClr val="A1A1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85406"/>
            <a:ext cx="1566759" cy="1566759"/>
          </a:xfrm>
          <a:prstGeom prst="rect">
            <a:avLst/>
          </a:prstGeom>
          <a:solidFill>
            <a:srgbClr val="0C3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1566759" y="1885405"/>
            <a:ext cx="5181004" cy="1566759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baseline="0">
                <a:solidFill>
                  <a:schemeClr val="bg1"/>
                </a:solidFill>
                <a:latin typeface="Segoe Ligh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pic>
        <p:nvPicPr>
          <p:cNvPr id="3" name="Picture 2" descr="icon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" y="1966221"/>
            <a:ext cx="1408619" cy="14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r="990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" y="5106551"/>
            <a:ext cx="1200802" cy="1200802"/>
          </a:xfrm>
          <a:prstGeom prst="rect">
            <a:avLst/>
          </a:prstGeom>
          <a:solidFill>
            <a:srgbClr val="0C3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12756" y="5113165"/>
            <a:ext cx="7831244" cy="1194188"/>
          </a:xfrm>
          <a:prstGeom prst="rect">
            <a:avLst/>
          </a:prstGeom>
          <a:solidFill>
            <a:srgbClr val="249BDB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1312763" y="5113166"/>
            <a:ext cx="3374692" cy="111686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baseline="0">
                <a:solidFill>
                  <a:schemeClr val="bg1"/>
                </a:solidFill>
                <a:latin typeface="Segoe Ligh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pic>
        <p:nvPicPr>
          <p:cNvPr id="6" name="Picture 5" descr="icon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" y="5150428"/>
            <a:ext cx="1079601" cy="10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4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02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97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l-network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://www.youtube.com/v/c0xa98cy-Rw?version=3&amp;hl=en_US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763" y="5113166"/>
            <a:ext cx="7230736" cy="1116862"/>
          </a:xfrm>
        </p:spPr>
        <p:txBody>
          <a:bodyPr/>
          <a:lstStyle/>
          <a:p>
            <a:r>
              <a:rPr lang="en-US" dirty="0" smtClean="0"/>
              <a:t>Windows </a:t>
            </a:r>
            <a:r>
              <a:rPr lang="en-US" dirty="0" smtClean="0"/>
              <a:t>8 </a:t>
            </a:r>
            <a:r>
              <a:rPr lang="ru-RU" dirty="0" smtClean="0"/>
              <a:t>–ը դասարանում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4906" y="6252084"/>
            <a:ext cx="915890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/>
              </a:rPr>
              <a:t>Մոդուլ 3</a:t>
            </a:r>
            <a:r>
              <a:rPr lang="en-US" sz="3600" b="1" spc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/>
              </a:rPr>
              <a:t>: </a:t>
            </a:r>
            <a:r>
              <a:rPr lang="ru-RU" sz="3600" b="1" spc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/>
              </a:rPr>
              <a:t>ստեղծարարություն</a:t>
            </a:r>
            <a:endParaRPr lang="en-US" sz="3600" b="1" spc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8726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33" y="806999"/>
            <a:ext cx="8229600" cy="1143000"/>
          </a:xfrm>
        </p:spPr>
        <p:txBody>
          <a:bodyPr/>
          <a:lstStyle/>
          <a:p>
            <a:r>
              <a:rPr lang="ru-RU" sz="4000" dirty="0" smtClean="0"/>
              <a:t>Ստեղծարարություն</a:t>
            </a:r>
            <a:endParaRPr lang="en-US" sz="4000" dirty="0"/>
          </a:p>
        </p:txBody>
      </p:sp>
      <p:pic>
        <p:nvPicPr>
          <p:cNvPr id="1026" name="Picture 2" descr="C:\Users\Sonja\AppData\Local\Microsoft\Windows\Temporary Internet Files\Content.IE5\AL6CRIJX\MC90043156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56" y="1242427"/>
            <a:ext cx="2531287" cy="253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0133" y="3978371"/>
            <a:ext cx="8768724" cy="1143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A1A1A1"/>
                </a:solidFill>
                <a:latin typeface="Segoe Light"/>
                <a:ea typeface="+mj-ea"/>
                <a:cs typeface="+mj-cs"/>
              </a:defRPr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/>
              <a:t>Ինչ է ստեղծարարությունը կրթության մեջ</a:t>
            </a:r>
            <a:endParaRPr lang="en-US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/>
              <a:t>Ինչպես կարող ենք հասնել դրան ուսումնական գործունեության մեջ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84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33" y="806999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www.pil-network.com</a:t>
            </a:r>
            <a:r>
              <a:rPr lang="en-US" dirty="0" smtClean="0"/>
              <a:t> </a:t>
            </a:r>
            <a:r>
              <a:rPr lang="ru-RU" sz="2000" dirty="0" smtClean="0"/>
              <a:t>Խորհուրդ է տրվում կարդալ Մայքրոսոֆթի 2012թ Ֆորումի նյութերը</a:t>
            </a:r>
            <a:endParaRPr lang="en-US" sz="2000" dirty="0"/>
          </a:p>
        </p:txBody>
      </p:sp>
      <p:pic>
        <p:nvPicPr>
          <p:cNvPr id="2050" name="Picture 2" descr="C:\Users\Sonja\AppData\Local\Temp\SNAGHTML16bc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02" y="1715827"/>
            <a:ext cx="6012997" cy="49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33" y="806999"/>
            <a:ext cx="8229600" cy="11430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nstall </a:t>
            </a:r>
            <a:r>
              <a:rPr lang="en-US" dirty="0" smtClean="0"/>
              <a:t>these…</a:t>
            </a:r>
            <a:r>
              <a:rPr lang="ru-RU" sz="2800" dirty="0" smtClean="0"/>
              <a:t>Ներբեռնեք այս ծրագրերը</a:t>
            </a:r>
            <a:endParaRPr lang="en-US" sz="2800" dirty="0"/>
          </a:p>
        </p:txBody>
      </p:sp>
      <p:pic>
        <p:nvPicPr>
          <p:cNvPr id="1029" name="Picture 5" descr="C:\Users\Sonja\AppData\Local\Temp\SNAGHTML5af5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8" y="1942833"/>
            <a:ext cx="44005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nja\AppData\Local\Temp\SNAGHTML5bad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89" y="2676258"/>
            <a:ext cx="42291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onja\AppData\Local\Temp\SNAGHTML5be7f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7" y="4123413"/>
            <a:ext cx="38576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onja\AppData\Local\Temp\SNAGHTML5c1df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89" y="4938481"/>
            <a:ext cx="44577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33" y="806999"/>
            <a:ext cx="8229600" cy="1143000"/>
          </a:xfrm>
        </p:spPr>
        <p:txBody>
          <a:bodyPr/>
          <a:lstStyle/>
          <a:p>
            <a:r>
              <a:rPr lang="en-US" dirty="0" smtClean="0"/>
              <a:t>the learning </a:t>
            </a:r>
            <a:r>
              <a:rPr lang="en-US" dirty="0" smtClean="0"/>
              <a:t>suite</a:t>
            </a:r>
            <a:r>
              <a:rPr lang="ru-RU" dirty="0" smtClean="0"/>
              <a:t> </a:t>
            </a:r>
            <a:r>
              <a:rPr lang="en-US" sz="2800" dirty="0" err="1" smtClean="0"/>
              <a:t>ուսուցողական</a:t>
            </a:r>
            <a:r>
              <a:rPr lang="en-US" sz="2800" dirty="0" smtClean="0"/>
              <a:t> </a:t>
            </a:r>
            <a:r>
              <a:rPr lang="en-US" sz="2800" dirty="0" err="1" smtClean="0"/>
              <a:t>հավաքակազմ</a:t>
            </a:r>
            <a:r>
              <a:rPr lang="en-US" sz="2800" dirty="0" smtClean="0"/>
              <a:t>  </a:t>
            </a:r>
            <a:r>
              <a:rPr lang="ru-RU" sz="2800" dirty="0" smtClean="0"/>
              <a:t>(</a:t>
            </a:r>
            <a:r>
              <a:rPr lang="en-US" sz="2800" dirty="0" err="1" smtClean="0"/>
              <a:t>փաթեթ</a:t>
            </a:r>
            <a:r>
              <a:rPr lang="ru-RU" sz="2800" dirty="0" smtClean="0"/>
              <a:t>)</a:t>
            </a:r>
            <a:r>
              <a:rPr lang="en-US" sz="2800" dirty="0" smtClean="0"/>
              <a:t> </a:t>
            </a:r>
            <a:r>
              <a:rPr lang="en-US" sz="2800" dirty="0" err="1" smtClean="0"/>
              <a:t>անվճար</a:t>
            </a:r>
            <a:r>
              <a:rPr lang="en-US" sz="2800" dirty="0" smtClean="0"/>
              <a:t> </a:t>
            </a:r>
            <a:r>
              <a:rPr lang="en-US" sz="2800" dirty="0" err="1" smtClean="0"/>
              <a:t>են</a:t>
            </a:r>
            <a:r>
              <a:rPr lang="en-US" sz="2800" dirty="0" smtClean="0"/>
              <a:t> </a:t>
            </a:r>
            <a:r>
              <a:rPr lang="en-US" sz="2800" dirty="0" err="1" smtClean="0"/>
              <a:t>կրթական</a:t>
            </a:r>
            <a:r>
              <a:rPr lang="en-US" sz="2800" dirty="0" smtClean="0"/>
              <a:t> </a:t>
            </a:r>
            <a:r>
              <a:rPr lang="en-US" sz="2800" dirty="0" err="1" smtClean="0"/>
              <a:t>աշխատողների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համար</a:t>
            </a:r>
            <a:endParaRPr lang="en-US" dirty="0"/>
          </a:p>
        </p:txBody>
      </p:sp>
      <p:pic>
        <p:nvPicPr>
          <p:cNvPr id="3074" name="Picture 2" descr="C:\Users\Sonja\AppData\Local\Temp\SNAGHTML51e47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9" y="2247542"/>
            <a:ext cx="7871322" cy="46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33" y="806999"/>
            <a:ext cx="8229600" cy="1143000"/>
          </a:xfrm>
        </p:spPr>
        <p:txBody>
          <a:bodyPr/>
          <a:lstStyle/>
          <a:p>
            <a:r>
              <a:rPr lang="en-US" dirty="0"/>
              <a:t>from consumer to creator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0xa98cy-Rw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3371" y="1524000"/>
            <a:ext cx="6560457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33" y="806999"/>
            <a:ext cx="8229600" cy="1143000"/>
          </a:xfrm>
        </p:spPr>
        <p:txBody>
          <a:bodyPr/>
          <a:lstStyle/>
          <a:p>
            <a:r>
              <a:rPr lang="en-US" sz="2000" dirty="0" err="1" smtClean="0"/>
              <a:t>Քննարկման</a:t>
            </a:r>
            <a:r>
              <a:rPr lang="en-US" sz="2000" dirty="0" smtClean="0"/>
              <a:t> </a:t>
            </a:r>
            <a:r>
              <a:rPr lang="en-US" sz="2000" dirty="0" err="1" smtClean="0"/>
              <a:t>թեմաներ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693885" y="1732284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rgbClr val="0D5CAE"/>
                </a:solidFill>
              </a:rPr>
              <a:t>Չեմ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կարծում</a:t>
            </a:r>
            <a:r>
              <a:rPr lang="en-US" dirty="0" smtClean="0">
                <a:solidFill>
                  <a:srgbClr val="0D5CAE"/>
                </a:solidFill>
              </a:rPr>
              <a:t>, </a:t>
            </a:r>
            <a:r>
              <a:rPr lang="en-US" dirty="0" err="1" smtClean="0">
                <a:solidFill>
                  <a:srgbClr val="0D5CAE"/>
                </a:solidFill>
              </a:rPr>
              <a:t>որ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երեխաները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թվայնացված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աշխարհի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գիտակներ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են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ծնվում</a:t>
            </a:r>
            <a:r>
              <a:rPr lang="en-US" dirty="0" smtClean="0">
                <a:solidFill>
                  <a:srgbClr val="0D5CAE"/>
                </a:solidFill>
              </a:rPr>
              <a:t>: </a:t>
            </a:r>
            <a:r>
              <a:rPr lang="en-US" dirty="0" err="1" smtClean="0">
                <a:solidFill>
                  <a:srgbClr val="0D5CAE"/>
                </a:solidFill>
              </a:rPr>
              <a:t>Ես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կարծում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եմ</a:t>
            </a:r>
            <a:r>
              <a:rPr lang="en-US" dirty="0" smtClean="0">
                <a:solidFill>
                  <a:srgbClr val="0D5CAE"/>
                </a:solidFill>
              </a:rPr>
              <a:t>, </a:t>
            </a:r>
            <a:r>
              <a:rPr lang="en-US" dirty="0" err="1" smtClean="0">
                <a:solidFill>
                  <a:srgbClr val="0D5CAE"/>
                </a:solidFill>
              </a:rPr>
              <a:t>որ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երեխաները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ծնվում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են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որպես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մեդիա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սպառողներ</a:t>
            </a:r>
            <a:r>
              <a:rPr lang="en-US" sz="2400" dirty="0" smtClean="0">
                <a:solidFill>
                  <a:srgbClr val="0D5CAE"/>
                </a:solidFill>
              </a:rPr>
              <a:t>, </a:t>
            </a:r>
            <a:r>
              <a:rPr lang="en-US" dirty="0" err="1" smtClean="0">
                <a:solidFill>
                  <a:srgbClr val="0D5CAE"/>
                </a:solidFill>
              </a:rPr>
              <a:t>այլ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ոչ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թե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մեդիա</a:t>
            </a:r>
            <a:r>
              <a:rPr lang="en-US" dirty="0" smtClean="0">
                <a:solidFill>
                  <a:srgbClr val="0D5CAE"/>
                </a:solidFill>
              </a:rPr>
              <a:t> </a:t>
            </a:r>
            <a:r>
              <a:rPr lang="en-US" dirty="0" err="1" smtClean="0">
                <a:solidFill>
                  <a:srgbClr val="0D5CAE"/>
                </a:solidFill>
              </a:rPr>
              <a:t>ստեղծողներ</a:t>
            </a:r>
            <a:r>
              <a:rPr lang="en-US" sz="2400" dirty="0" smtClean="0">
                <a:solidFill>
                  <a:srgbClr val="0D5CAE"/>
                </a:solidFill>
              </a:rPr>
              <a:t>.</a:t>
            </a:r>
            <a:endParaRPr lang="en-US" sz="2400" dirty="0">
              <a:solidFill>
                <a:srgbClr val="0D5CA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856" y="3800065"/>
            <a:ext cx="5551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20-րդ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դարի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կրթության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գաղափարը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բովանդակության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սովորելն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էր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իսկ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21-րդ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դարում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կրթության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նպատակը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գործիքներով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աշխատել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սովորելն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է,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այդ բովանդակությունը վերաստեղծելու կարողության ձեռքբերումն է, և ստեղծարար ու արտադրող դառնալը: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33" y="806999"/>
            <a:ext cx="8229600" cy="1143000"/>
          </a:xfrm>
        </p:spPr>
        <p:txBody>
          <a:bodyPr/>
          <a:lstStyle/>
          <a:p>
            <a:r>
              <a:rPr lang="ru-RU" sz="2000" dirty="0" smtClean="0"/>
              <a:t>Ներկայացիր քո դասարանին – փոքրիկ նախագիծ ուսումնական տարվա սկզբին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7999" y="1828800"/>
            <a:ext cx="83021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Այս նախագծում սովորողները ներկայանալով և միմյանց ներկայացնելով հարցազրույց անցկացնելու հմտություններ են սովորում:  Սկզբում նրանցից յուրաքանճյուրը ներկայանում է իր մի դասընկերոջը կամ էլ դասընկերների մի փոքրիկ խմբի, ովքեր հետո ներկայացնում են իրենց ընկերներին ամբողջ դասարանին: Սա միմյանց հետ շփման համայնքաստեղծ լավ վարժանք է, որը միշտ հաջողություն է ունենում ուսումնական տարվա սկզբին: </a:t>
            </a:r>
          </a:p>
          <a:p>
            <a:endParaRPr lang="ru-RU" dirty="0"/>
          </a:p>
          <a:p>
            <a:endParaRPr lang="en-US" dirty="0"/>
          </a:p>
          <a:p>
            <a:r>
              <a:rPr lang="en-US" dirty="0"/>
              <a:t> </a:t>
            </a:r>
            <a:r>
              <a:rPr lang="ru-RU" dirty="0" smtClean="0"/>
              <a:t>Սովորողները գրում են իրենց հարցազրույցի հարցերը: Նրանք ձայնագրում են հարցազրույցը սիրած զբաղմունքի, սպորտի, ընտանիքի և  կենցաղային մշակույթի մասին որոշ հարց ու պատասխաններով: Նրանք հետո  կարողանում են</a:t>
            </a:r>
            <a:r>
              <a:rPr lang="en-US" dirty="0" smtClean="0"/>
              <a:t>  </a:t>
            </a:r>
            <a:r>
              <a:rPr lang="ru-RU" dirty="0" smtClean="0"/>
              <a:t>կցել ձայնագրված հարցազրույցները իրենց պատումին, կամ էլ օգտագործել միայն ձայնագրության առանձին հատվածներ: առանձին կլիպները: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84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70000"/>
          </a:lnSpc>
          <a:defRPr sz="6000" dirty="0">
            <a:solidFill>
              <a:schemeClr val="bg1"/>
            </a:solidFill>
            <a:latin typeface="Segoe Light"/>
            <a:cs typeface="Segoe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3BC4B28A1CC48A8760C5C439F870B" ma:contentTypeVersion="0" ma:contentTypeDescription="Create a new document." ma:contentTypeScope="" ma:versionID="32f09031f20914ca8e884fd3340b89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9A69AD-B3DF-48C1-976F-CFEC7EFEC289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1B5500-63A1-48E8-8B2D-1891E6650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3406AF-4321-4E5F-B331-97F14F564E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10118</TotalTime>
  <Words>187</Words>
  <Application>Microsoft Office PowerPoint</Application>
  <PresentationFormat>On-screen Show (4:3)</PresentationFormat>
  <Paragraphs>24</Paragraphs>
  <Slides>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Windows 8 –ը դասարանում</vt:lpstr>
      <vt:lpstr>Ստեղծարարություն</vt:lpstr>
      <vt:lpstr>www.pil-network.com Խորհուրդ է տրվում կարդալ Մայքրոսոֆթի 2012թ Ֆորումի նյութերը</vt:lpstr>
      <vt:lpstr>install these…Ներբեռնեք այս ծրագրերը</vt:lpstr>
      <vt:lpstr>the learning suite ուսուցողական հավաքակազմ  (փաթեթ) անվճար են կրթական աշխատողների համար</vt:lpstr>
      <vt:lpstr>from consumer to creator </vt:lpstr>
      <vt:lpstr>Քննարկման թեմաներ</vt:lpstr>
      <vt:lpstr>Ներկայացիր քո դասարանին – փոքրիկ նախագիծ ուսումնական տարվա սկզբին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 User</dc:creator>
  <cp:lastModifiedBy>Yura</cp:lastModifiedBy>
  <cp:revision>109</cp:revision>
  <cp:lastPrinted>2012-01-18T17:51:01Z</cp:lastPrinted>
  <dcterms:created xsi:type="dcterms:W3CDTF">2011-09-05T01:00:15Z</dcterms:created>
  <dcterms:modified xsi:type="dcterms:W3CDTF">2013-08-03T18:36:16Z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0x0101002063BC4B28A1CC48A8760C5C439F870B</vt:lpwstr>
  </property>
</Properties>
</file>